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442" r:id="rId2"/>
    <p:sldId id="441" r:id="rId3"/>
    <p:sldId id="443" r:id="rId4"/>
    <p:sldId id="296" r:id="rId5"/>
    <p:sldId id="297" r:id="rId6"/>
    <p:sldId id="298" r:id="rId7"/>
    <p:sldId id="299" r:id="rId8"/>
    <p:sldId id="444" r:id="rId9"/>
    <p:sldId id="315" r:id="rId10"/>
    <p:sldId id="316" r:id="rId11"/>
    <p:sldId id="307" r:id="rId12"/>
    <p:sldId id="317" r:id="rId13"/>
    <p:sldId id="318" r:id="rId14"/>
    <p:sldId id="319" r:id="rId15"/>
    <p:sldId id="321" r:id="rId16"/>
    <p:sldId id="322" r:id="rId17"/>
    <p:sldId id="323" r:id="rId18"/>
    <p:sldId id="324" r:id="rId19"/>
    <p:sldId id="445" r:id="rId20"/>
    <p:sldId id="1093" r:id="rId21"/>
    <p:sldId id="1094" r:id="rId22"/>
    <p:sldId id="1095" r:id="rId23"/>
    <p:sldId id="10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7" d="100"/>
          <a:sy n="127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FA2B7-27A9-9C4A-B8C7-8DD9037DC969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FEC1C-B13D-CC44-825D-59DAE2964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1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612B71-70D7-4B45-930B-1CC6D5FBDF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6B1C5845-0AA3-094B-8E9E-1BEF5D4CD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C042-A0D1-024E-9A9A-892557BE6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ADD4D-1390-E94C-91EF-C0AE0D03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6B88-C795-EA46-8831-F7C10D342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641A2-9F5A-8248-97B4-D98C8464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B65F4-135E-FD48-9984-FD3A6AFE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577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9D4B-86C7-084B-90CD-8FA47323A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146CF-4063-104D-848E-033361B78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E173-D468-CD43-B368-25428B3CA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143FF-B672-954A-8903-1B24B4E1A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90F4-640D-7849-A431-28138E433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58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DA319-6007-674B-98CA-56701FCFB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40784-3C97-4347-A45E-66233D83DC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9345D-DD3D-BB44-BF96-55AC6657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56CC-F8DB-3040-81B0-1B20AE7B8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6C0B0-EF1E-4D49-B6C9-5A55CA331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51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203067"/>
            <a:ext cx="11360800" cy="48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014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2F0E6-35EF-6D4F-A7CE-78883C21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596D-4247-7F43-B1CE-8BF8BD86B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982A-66C7-3C40-BC19-562A5F69E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8E62E-5118-1946-9B06-078BF26D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AB116-4A33-834B-9B10-08D34149A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0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D564-DC4D-5446-9FFC-D63F5FAB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10FD8-EEAE-794B-9144-D5CDE8036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FCFA4-1755-BA47-902C-D7E0744B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333F9-E117-1F46-94EF-E00092172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38AD1-5095-C048-885F-8B4E283F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1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88D62-D13D-C240-A9A6-EEC42B190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56A4C-2AF1-D74D-9A56-5E8E7D57BE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3D1F9-BE16-944A-985B-0BED81D05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66B29-D150-7440-BF82-A4AD1FD9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F53FA-8292-A64F-BB30-93626CE4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92756-1AFF-5C44-A580-E7E28BF6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8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F88FF-9972-C84C-8E2E-F4D9DC69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3DD30-C06A-304B-BD04-05DCA9C3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FC931-AF5D-AC4E-9C88-A9E16EDF3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A7034-08C6-5348-9829-18E5649CFA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5C8D90-594A-A74E-92FF-57BBFFE49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8979A-64B0-CC42-944B-75DB7323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607191-6180-964E-896B-3A44E239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4A8304-5011-354C-8E54-D49170BE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5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A051-07E1-9941-A48F-9A8A7661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BEFA18-F8EF-CB43-A205-8EB1DF0F7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96C34-2EE4-F648-B015-F99AF3E68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39C56-2F85-224A-9EBF-3622B699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5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39D773-9900-8945-A09E-65D9F527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19C262-FC13-774E-885F-6784602D4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03A355-7CE4-7E40-A986-20136A3D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2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DA05-3A6C-6640-88E5-475A79B1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D1B43-51C2-0645-8AFC-A519EAFC8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3E076-57F8-794A-A6E2-317D3F4827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B4684-3489-3C47-9436-A88B09D89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9EAF6-C24F-CA4B-9ADA-B7921E8C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9AFD3-AF3D-E64D-9038-6B7D4F56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5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0DB85-0A4B-9E43-8E0F-B8234FCD3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FE2FA-EE8C-624D-A65C-ECC71263EA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2C3B7-073A-1544-8C89-82B389AA2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A69C3-772A-F841-9857-D44211016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B06C7-D4B3-0B43-BF34-89AF805BC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16A1E-D7C3-C34B-9419-DCD909ED9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3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80E0DD-1507-6B47-98F3-2193F87A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0BCC2-B75D-3D4D-A61B-8F0BE6F45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FF32-0C48-F348-9827-DE7DE5C59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5E26F-99F5-6042-9D19-5B565D0B360D}" type="datetimeFigureOut">
              <a:rPr lang="en-US" smtClean="0"/>
              <a:t>12/20/24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64BDD-913F-0742-9DEE-0A7D579C6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69A64-3F6E-3349-9BEE-AB6CC50FA4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5D543-3F19-C443-A91D-7D86C4241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F710B-9BFD-AD4E-8A62-A7500E20A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for Computer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15F90-D55C-CC43-8C63-FDA27F7FB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Feamster</a:t>
            </a:r>
            <a:br>
              <a:rPr lang="en-US" dirty="0"/>
            </a:br>
            <a:r>
              <a:rPr lang="en-US" dirty="0"/>
              <a:t>University of Chicago</a:t>
            </a:r>
          </a:p>
        </p:txBody>
      </p:sp>
    </p:spTree>
    <p:extLst>
      <p:ext uri="{BB962C8B-B14F-4D97-AF65-F5344CB8AC3E}">
        <p14:creationId xmlns:p14="http://schemas.microsoft.com/office/powerpoint/2010/main" val="159586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F3314-3D61-7447-9346-7EA6A363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Predicting Behavior: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53C4-4FC4-864E-BCE1-EC9D971DA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Typical what-if scenario is a modification to an existing, baseline setup 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Implication:</a:t>
            </a:r>
            <a:r>
              <a:rPr lang="en-US" altLang="en-US"/>
              <a:t> we have a good sense of “starting-point” from dataset of existing deployment</a:t>
            </a:r>
          </a:p>
          <a:p>
            <a:endParaRPr lang="en-US" altLang="en-US"/>
          </a:p>
          <a:p>
            <a:r>
              <a:rPr lang="en-US" altLang="en-US"/>
              <a:t>Response-time function is a black-box but there is a lot of data to learn about the system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Implication:</a:t>
            </a:r>
            <a:r>
              <a:rPr lang="en-US" altLang="en-US"/>
              <a:t> use machine learning instead of analytical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BC565-7B9A-384C-9E68-974745C3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2D1261-1DC0-1946-A793-A2937CBA44FF}" type="slidenum">
              <a:rPr lang="en-US" altLang="en-US" sz="1400"/>
              <a:pPr eaLnBrk="1" hangingPunct="1"/>
              <a:t>10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01731F2-5056-634E-92D3-DCB472C17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31951" y="333376"/>
            <a:ext cx="8761413" cy="1222375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WISE: “What If” Scenario Evaluator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EF6AC1EF-B4A2-8C46-B9A1-56ECEB23441F}"/>
              </a:ext>
            </a:extLst>
          </p:cNvPr>
          <p:cNvSpPr>
            <a:spLocks/>
          </p:cNvSpPr>
          <p:nvPr/>
        </p:nvSpPr>
        <p:spPr bwMode="auto">
          <a:xfrm>
            <a:off x="4727576" y="1527176"/>
            <a:ext cx="2905125" cy="1535113"/>
          </a:xfrm>
          <a:prstGeom prst="rect">
            <a:avLst/>
          </a:prstGeom>
          <a:solidFill>
            <a:srgbClr val="BBE0E3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en-US" sz="2200" b="1" dirty="0">
                <a:solidFill>
                  <a:srgbClr val="FF0000"/>
                </a:solidFill>
                <a:cs typeface="Gill Sans" charset="0"/>
              </a:rPr>
              <a:t>Service Response-time Estimation Function </a:t>
            </a:r>
            <a:br>
              <a:rPr lang="en-US" sz="2200" b="1" dirty="0">
                <a:solidFill>
                  <a:srgbClr val="FF0000"/>
                </a:solidFill>
                <a:cs typeface="Gill Sans" charset="0"/>
              </a:rPr>
            </a:br>
            <a:r>
              <a:rPr lang="en-US" sz="2200" b="1" i="1" dirty="0" err="1">
                <a:solidFill>
                  <a:srgbClr val="FF0000"/>
                </a:solidFill>
                <a:latin typeface="Times New Roman" charset="0"/>
                <a:cs typeface="Times New Roman" charset="0"/>
                <a:sym typeface="Times New Roman" charset="0"/>
              </a:rPr>
              <a:t>rt</a:t>
            </a:r>
            <a:r>
              <a:rPr lang="en-US" sz="2200" b="1" i="1" dirty="0">
                <a:solidFill>
                  <a:srgbClr val="FF0000"/>
                </a:solidFill>
                <a:latin typeface="Times New Roman" charset="0"/>
                <a:cs typeface="Times New Roman" charset="0"/>
                <a:sym typeface="Times New Roman" charset="0"/>
              </a:rPr>
              <a:t> = f (X)</a:t>
            </a:r>
          </a:p>
        </p:txBody>
      </p:sp>
      <p:grpSp>
        <p:nvGrpSpPr>
          <p:cNvPr id="19459" name="Group 3">
            <a:extLst>
              <a:ext uri="{FF2B5EF4-FFF2-40B4-BE49-F238E27FC236}">
                <a16:creationId xmlns:a16="http://schemas.microsoft.com/office/drawing/2014/main" id="{E340A409-1584-6E48-AA36-429273223C9C}"/>
              </a:ext>
            </a:extLst>
          </p:cNvPr>
          <p:cNvGrpSpPr>
            <a:grpSpLocks/>
          </p:cNvGrpSpPr>
          <p:nvPr/>
        </p:nvGrpSpPr>
        <p:grpSpPr bwMode="auto">
          <a:xfrm>
            <a:off x="1641476" y="1611313"/>
            <a:ext cx="3014663" cy="1357312"/>
            <a:chOff x="-198" y="0"/>
            <a:chExt cx="2701" cy="1216"/>
          </a:xfrm>
        </p:grpSpPr>
        <p:sp>
          <p:nvSpPr>
            <p:cNvPr id="19460" name="Line 4">
              <a:extLst>
                <a:ext uri="{FF2B5EF4-FFF2-40B4-BE49-F238E27FC236}">
                  <a16:creationId xmlns:a16="http://schemas.microsoft.com/office/drawing/2014/main" id="{BC3BC70B-B4AD-E443-8C57-466BF7C50F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1" y="614"/>
              <a:ext cx="552" cy="4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61" name="Rectangle 5">
              <a:extLst>
                <a:ext uri="{FF2B5EF4-FFF2-40B4-BE49-F238E27FC236}">
                  <a16:creationId xmlns:a16="http://schemas.microsoft.com/office/drawing/2014/main" id="{037E7183-394B-764F-B108-6ED79D2CB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98" y="0"/>
              <a:ext cx="2088" cy="121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Distribution of input variables X</a:t>
              </a:r>
              <a:b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</a:br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under the 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“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what-if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”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 conditions</a:t>
              </a:r>
              <a:endParaRPr lang="en-US" altLang="en-US" sz="2200">
                <a:solidFill>
                  <a:srgbClr val="000000"/>
                </a:solidFill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9462" name="Group 6">
            <a:extLst>
              <a:ext uri="{FF2B5EF4-FFF2-40B4-BE49-F238E27FC236}">
                <a16:creationId xmlns:a16="http://schemas.microsoft.com/office/drawing/2014/main" id="{8EE962E2-3C3D-F941-A554-A5521C4021B8}"/>
              </a:ext>
            </a:extLst>
          </p:cNvPr>
          <p:cNvGrpSpPr>
            <a:grpSpLocks/>
          </p:cNvGrpSpPr>
          <p:nvPr/>
        </p:nvGrpSpPr>
        <p:grpSpPr bwMode="auto">
          <a:xfrm>
            <a:off x="7627938" y="1620838"/>
            <a:ext cx="2940050" cy="1357312"/>
            <a:chOff x="0" y="0"/>
            <a:chExt cx="2634" cy="1216"/>
          </a:xfrm>
        </p:grpSpPr>
        <p:sp>
          <p:nvSpPr>
            <p:cNvPr id="19463" name="Line 7">
              <a:extLst>
                <a:ext uri="{FF2B5EF4-FFF2-40B4-BE49-F238E27FC236}">
                  <a16:creationId xmlns:a16="http://schemas.microsoft.com/office/drawing/2014/main" id="{8C4C5A2B-0B12-DE45-B37C-2006FC3C24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602"/>
              <a:ext cx="506" cy="7"/>
            </a:xfrm>
            <a:prstGeom prst="line">
              <a:avLst/>
            </a:prstGeom>
            <a:ln>
              <a:headEnd type="stealth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464" name="Rectangle 8">
              <a:extLst>
                <a:ext uri="{FF2B5EF4-FFF2-40B4-BE49-F238E27FC236}">
                  <a16:creationId xmlns:a16="http://schemas.microsoft.com/office/drawing/2014/main" id="{A7AA14B3-FBE9-9749-B1D6-80632AF81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" y="0"/>
              <a:ext cx="2160" cy="1216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Distribution of </a:t>
              </a:r>
              <a:b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</a:br>
              <a:r>
                <a:rPr lang="en-US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response-time under the 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“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what-if</a:t>
              </a:r>
              <a:r>
                <a:rPr lang="ja-JP" altLang="en-US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”</a:t>
              </a:r>
              <a:r>
                <a:rPr lang="en-US" altLang="ja-JP" sz="2200">
                  <a:solidFill>
                    <a:srgbClr val="000000"/>
                  </a:solidFill>
                  <a:ea typeface="ＭＳ Ｐゴシック" panose="020B0600070205080204" pitchFamily="34" charset="-128"/>
                </a:rPr>
                <a:t> conditions</a:t>
              </a:r>
              <a:endParaRPr lang="en-US" altLang="en-US" sz="2200">
                <a:solidFill>
                  <a:srgbClr val="000000"/>
                </a:solidFill>
                <a:ea typeface="ＭＳ Ｐゴシック" panose="020B0600070205080204" pitchFamily="34" charset="-128"/>
              </a:endParaRPr>
            </a:p>
          </p:txBody>
        </p:sp>
      </p:grpSp>
      <p:sp>
        <p:nvSpPr>
          <p:cNvPr id="19465" name="Rectangle 9">
            <a:extLst>
              <a:ext uri="{FF2B5EF4-FFF2-40B4-BE49-F238E27FC236}">
                <a16:creationId xmlns:a16="http://schemas.microsoft.com/office/drawing/2014/main" id="{E972B230-BCBF-D249-8B44-FA1998045811}"/>
              </a:ext>
            </a:extLst>
          </p:cNvPr>
          <p:cNvSpPr>
            <a:spLocks/>
          </p:cNvSpPr>
          <p:nvPr/>
        </p:nvSpPr>
        <p:spPr bwMode="auto">
          <a:xfrm>
            <a:off x="1781176" y="3559176"/>
            <a:ext cx="4117975" cy="39211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 dirty="0">
                <a:solidFill>
                  <a:srgbClr val="FF0000"/>
                </a:solidFill>
                <a:cs typeface="Gill Sans" charset="0"/>
              </a:rPr>
              <a:t>What are the variables (X)?</a:t>
            </a:r>
          </a:p>
        </p:txBody>
      </p:sp>
      <p:sp>
        <p:nvSpPr>
          <p:cNvPr id="19466" name="Rectangle 10">
            <a:extLst>
              <a:ext uri="{FF2B5EF4-FFF2-40B4-BE49-F238E27FC236}">
                <a16:creationId xmlns:a16="http://schemas.microsoft.com/office/drawing/2014/main" id="{C5BD0DA6-9455-B54C-B5BA-AD1A93948DE5}"/>
              </a:ext>
            </a:extLst>
          </p:cNvPr>
          <p:cNvSpPr>
            <a:spLocks/>
          </p:cNvSpPr>
          <p:nvPr/>
        </p:nvSpPr>
        <p:spPr bwMode="auto">
          <a:xfrm>
            <a:off x="6567488" y="3559176"/>
            <a:ext cx="3778250" cy="39211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>
                <a:solidFill>
                  <a:srgbClr val="FF0000"/>
                </a:solidFill>
                <a:cs typeface="Gill Sans" charset="0"/>
              </a:rPr>
              <a:t>What is this function?</a:t>
            </a:r>
          </a:p>
        </p:txBody>
      </p:sp>
      <p:sp>
        <p:nvSpPr>
          <p:cNvPr id="19467" name="Rectangle 11">
            <a:extLst>
              <a:ext uri="{FF2B5EF4-FFF2-40B4-BE49-F238E27FC236}">
                <a16:creationId xmlns:a16="http://schemas.microsoft.com/office/drawing/2014/main" id="{E57C8FBD-C9D0-9B4D-AC59-5C04A3CFA59E}"/>
              </a:ext>
            </a:extLst>
          </p:cNvPr>
          <p:cNvSpPr>
            <a:spLocks/>
          </p:cNvSpPr>
          <p:nvPr/>
        </p:nvSpPr>
        <p:spPr bwMode="auto">
          <a:xfrm>
            <a:off x="2157413" y="4022726"/>
            <a:ext cx="4679950" cy="71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 dirty="0">
                <a:solidFill>
                  <a:srgbClr val="000080"/>
                </a:solidFill>
                <a:cs typeface="Gill Sans" charset="0"/>
              </a:rPr>
              <a:t>Sufficient to determine the response-time (domain knowledge)</a:t>
            </a:r>
          </a:p>
        </p:txBody>
      </p:sp>
      <p:sp>
        <p:nvSpPr>
          <p:cNvPr id="19468" name="Rectangle 12">
            <a:extLst>
              <a:ext uri="{FF2B5EF4-FFF2-40B4-BE49-F238E27FC236}">
                <a16:creationId xmlns:a16="http://schemas.microsoft.com/office/drawing/2014/main" id="{5CEE181F-2EC2-DF4D-8408-011FFEBB39AE}"/>
              </a:ext>
            </a:extLst>
          </p:cNvPr>
          <p:cNvSpPr>
            <a:spLocks/>
          </p:cNvSpPr>
          <p:nvPr/>
        </p:nvSpPr>
        <p:spPr bwMode="auto">
          <a:xfrm>
            <a:off x="2122489" y="5791201"/>
            <a:ext cx="8447087" cy="71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Existing deployment = Distribution of existing conditions</a:t>
            </a:r>
          </a:p>
          <a:p>
            <a:pPr eaLnBrk="1" hangingPunct="1"/>
            <a:r>
              <a:rPr lang="en-US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How to transform current scenario to </a:t>
            </a:r>
            <a:r>
              <a:rPr lang="ja-JP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what-if</a:t>
            </a:r>
            <a:r>
              <a:rPr lang="ja-JP" altLang="en-US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200">
                <a:solidFill>
                  <a:srgbClr val="000080"/>
                </a:solidFill>
                <a:ea typeface="ＭＳ Ｐゴシック" panose="020B0600070205080204" pitchFamily="34" charset="-128"/>
              </a:rPr>
              <a:t>?</a:t>
            </a:r>
            <a:endParaRPr lang="en-US" altLang="en-US" sz="2200">
              <a:solidFill>
                <a:srgbClr val="00008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469" name="Rectangle 13">
            <a:extLst>
              <a:ext uri="{FF2B5EF4-FFF2-40B4-BE49-F238E27FC236}">
                <a16:creationId xmlns:a16="http://schemas.microsoft.com/office/drawing/2014/main" id="{0755BA6B-1163-B544-ACBB-4D78080C6FA3}"/>
              </a:ext>
            </a:extLst>
          </p:cNvPr>
          <p:cNvSpPr>
            <a:spLocks/>
          </p:cNvSpPr>
          <p:nvPr/>
        </p:nvSpPr>
        <p:spPr bwMode="auto">
          <a:xfrm>
            <a:off x="1738313" y="5148264"/>
            <a:ext cx="4545012" cy="7143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What is the distribution under </a:t>
            </a:r>
            <a:r>
              <a:rPr lang="ja-JP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what-if</a:t>
            </a:r>
            <a:r>
              <a:rPr lang="ja-JP" altLang="en-US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2200">
                <a:solidFill>
                  <a:srgbClr val="FF0000"/>
                </a:solidFill>
                <a:ea typeface="ＭＳ Ｐゴシック" panose="020B0600070205080204" pitchFamily="34" charset="-128"/>
              </a:rPr>
              <a:t> conditions?</a:t>
            </a:r>
            <a:endParaRPr lang="en-US" altLang="en-US" sz="220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9470" name="Rectangle 14">
            <a:extLst>
              <a:ext uri="{FF2B5EF4-FFF2-40B4-BE49-F238E27FC236}">
                <a16:creationId xmlns:a16="http://schemas.microsoft.com/office/drawing/2014/main" id="{171CA5D5-2D86-AB4E-88DB-B2A6CCB98744}"/>
              </a:ext>
            </a:extLst>
          </p:cNvPr>
          <p:cNvSpPr>
            <a:spLocks/>
          </p:cNvSpPr>
          <p:nvPr/>
        </p:nvSpPr>
        <p:spPr bwMode="auto">
          <a:xfrm>
            <a:off x="6926264" y="4005263"/>
            <a:ext cx="3652837" cy="103505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en-US" sz="2200" dirty="0">
                <a:solidFill>
                  <a:srgbClr val="000080"/>
                </a:solidFill>
                <a:cs typeface="Gill Sans" charset="0"/>
              </a:rPr>
              <a:t>Statistically learned using the data from the existing deployment</a:t>
            </a:r>
          </a:p>
        </p:txBody>
      </p:sp>
      <p:sp>
        <p:nvSpPr>
          <p:cNvPr id="19471" name="Line 15">
            <a:extLst>
              <a:ext uri="{FF2B5EF4-FFF2-40B4-BE49-F238E27FC236}">
                <a16:creationId xmlns:a16="http://schemas.microsoft.com/office/drawing/2014/main" id="{C3B899AE-A1AD-874B-AC74-9963659F5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0376" y="2884488"/>
            <a:ext cx="568325" cy="730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med" len="med"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en-US"/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23CAED5D-BAE9-5F46-8F49-9BCCFF961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8925" y="6581776"/>
            <a:ext cx="160338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64291" tIns="32146" rIns="64291" bIns="32146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fld id="{FFCE16C5-A374-5D4D-8693-087684889F5E}" type="slidenum">
              <a:rPr lang="en-US" altLang="en-US" sz="1300">
                <a:latin typeface="Gill Sans" panose="020B0502020104020203" pitchFamily="34" charset="-79"/>
                <a:ea typeface="ＭＳ Ｐゴシック" panose="020B0600070205080204" pitchFamily="34" charset="-128"/>
              </a:rPr>
              <a:pPr algn="ctr" eaLnBrk="1" hangingPunct="1"/>
              <a:t>11</a:t>
            </a:fld>
            <a:endParaRPr lang="en-US" altLang="en-US" sz="1300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nimBg="1" autoUpdateAnimBg="0"/>
      <p:bldP spid="19465" grpId="0" animBg="1" autoUpdateAnimBg="0"/>
      <p:bldP spid="19466" grpId="0" animBg="1" autoUpdateAnimBg="0"/>
      <p:bldP spid="19467" grpId="0" animBg="1" autoUpdateAnimBg="0"/>
      <p:bldP spid="19468" grpId="0" animBg="1" autoUpdateAnimBg="0"/>
      <p:bldP spid="19469" grpId="0" animBg="1" autoUpdateAnimBg="0"/>
      <p:bldP spid="19470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EA24-A713-5541-B7F5-F383DAC3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Scenario Specification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1EBDA-282F-E345-BBAF-5348D446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41B4756-3C0F-7345-8F38-094A9FE1E76D}" type="slidenum">
              <a:rPr lang="en-US" altLang="en-US" sz="1400"/>
              <a:pPr eaLnBrk="1" hangingPunct="1"/>
              <a:t>12</a:t>
            </a:fld>
            <a:endParaRPr lang="en-US" altLang="en-US" sz="1400"/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CBBEEEC4-8E39-FB49-BE4B-00CBDCC89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412876"/>
            <a:ext cx="8183563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01B7-4F9B-1A40-AA65-F182603A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Learning Causal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662FFD-FAAE-A043-B331-A6A099D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A21AEA3-63A8-CE4E-B3B6-1AF6ADFF4041}" type="slidenum">
              <a:rPr lang="en-US" altLang="en-US" sz="1400"/>
              <a:pPr eaLnBrk="1" hangingPunct="1"/>
              <a:t>13</a:t>
            </a:fld>
            <a:endParaRPr lang="en-US" altLang="en-US" sz="1400"/>
          </a:p>
        </p:txBody>
      </p:sp>
      <p:pic>
        <p:nvPicPr>
          <p:cNvPr id="44035" name="Picture 4">
            <a:extLst>
              <a:ext uri="{FF2B5EF4-FFF2-40B4-BE49-F238E27FC236}">
                <a16:creationId xmlns:a16="http://schemas.microsoft.com/office/drawing/2014/main" id="{C15E2AE5-7957-3E40-94DB-502C8DF3B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341438"/>
            <a:ext cx="799623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627ED-226D-2142-813F-08771AF1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Guiding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07D362-2347-E34E-9A01-8125B4AE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060C897-D4D7-5546-BE8E-DDB09B36367C}" type="slidenum">
              <a:rPr lang="en-US" altLang="en-US" sz="1400"/>
              <a:pPr eaLnBrk="1" hangingPunct="1"/>
              <a:t>14</a:t>
            </a:fld>
            <a:endParaRPr lang="en-US" altLang="en-US" sz="1400"/>
          </a:p>
        </p:txBody>
      </p:sp>
      <p:pic>
        <p:nvPicPr>
          <p:cNvPr id="45059" name="Picture 3">
            <a:extLst>
              <a:ext uri="{FF2B5EF4-FFF2-40B4-BE49-F238E27FC236}">
                <a16:creationId xmlns:a16="http://schemas.microsoft.com/office/drawing/2014/main" id="{6924AB1A-8BCF-E845-827F-C6C72D199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484313"/>
            <a:ext cx="817245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775A-69D2-9742-B06C-E2BF29AF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Google Web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A556-22E1-B140-8431-C8FD503FD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107BECBE-1E97-7E48-81E9-C5AD5CC784A4}" type="slidenum">
              <a:rPr lang="en-US" altLang="en-US" sz="1400"/>
              <a:pPr eaLnBrk="1" hangingPunct="1"/>
              <a:t>15</a:t>
            </a:fld>
            <a:endParaRPr lang="en-US" altLang="en-US" sz="1400"/>
          </a:p>
        </p:txBody>
      </p:sp>
      <p:pic>
        <p:nvPicPr>
          <p:cNvPr id="46083" name="Picture 5">
            <a:extLst>
              <a:ext uri="{FF2B5EF4-FFF2-40B4-BE49-F238E27FC236}">
                <a16:creationId xmlns:a16="http://schemas.microsoft.com/office/drawing/2014/main" id="{8594947F-6A88-3945-BACB-768FBDB5B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38" y="1201738"/>
            <a:ext cx="9144000" cy="561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74C9-7E7B-A441-A087-EFE3B981D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Propagating Changes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4863D-8C8E-C946-BA40-AC2AB8A88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D653E22-09BA-6545-ABA2-A3D27D21CF52}" type="slidenum">
              <a:rPr lang="en-US" altLang="en-US" sz="1400"/>
              <a:pPr eaLnBrk="1" hangingPunct="1"/>
              <a:t>16</a:t>
            </a:fld>
            <a:endParaRPr lang="en-US" altLang="en-US" sz="1400"/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D5AD4822-E32D-8645-B5A6-F249F7DEA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1" y="1484314"/>
            <a:ext cx="8189913" cy="50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B230-2C97-EC48-9364-3826E867E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“Draining” a Data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492A3-D557-F54E-8955-E2063A7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E46286B6-C58C-294D-BE90-508B3C8B77E9}" type="slidenum">
              <a:rPr lang="en-US" altLang="en-US" sz="1400"/>
              <a:pPr eaLnBrk="1" hangingPunct="1"/>
              <a:t>17</a:t>
            </a:fld>
            <a:endParaRPr lang="en-US" altLang="en-US" sz="1400"/>
          </a:p>
        </p:txBody>
      </p:sp>
      <p:pic>
        <p:nvPicPr>
          <p:cNvPr id="48131" name="Picture 3">
            <a:extLst>
              <a:ext uri="{FF2B5EF4-FFF2-40B4-BE49-F238E27FC236}">
                <a16:creationId xmlns:a16="http://schemas.microsoft.com/office/drawing/2014/main" id="{2A7668D6-6BBC-A643-8877-6BF36364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341438"/>
            <a:ext cx="7669212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18D0-B711-6E40-B77C-077BDC05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High Prediction Accuracy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9A966-2585-B648-B9B5-97ABBD73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347C65A-076A-2E4A-8D6B-BE6DBD107890}" type="slidenum">
              <a:rPr lang="en-US" altLang="en-US" sz="1400"/>
              <a:pPr eaLnBrk="1" hangingPunct="1"/>
              <a:t>18</a:t>
            </a:fld>
            <a:endParaRPr lang="en-US" altLang="en-US" sz="1400"/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BE82662C-EE80-B545-ABB5-A0C71BDE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268414"/>
            <a:ext cx="7272337" cy="554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4EE0-41B6-A142-AB38-670C5CFB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079" y="584592"/>
            <a:ext cx="8946203" cy="828108"/>
          </a:xfrm>
        </p:spPr>
        <p:txBody>
          <a:bodyPr/>
          <a:lstStyle/>
          <a:p>
            <a:pPr algn="ctr"/>
            <a:r>
              <a:rPr lang="en-US" dirty="0"/>
              <a:t>Case Study: The Internet Under 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08C97-F409-7C4D-B495-F9B3FCE04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19" y="2402188"/>
            <a:ext cx="7137400" cy="54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1485DC-2D54-A045-8D57-8F2C2F9AA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95" y="1990296"/>
            <a:ext cx="36576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DB4F19-D4D6-F04E-84D3-0B8FF944E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177" y="3200057"/>
            <a:ext cx="56261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96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2B99F1-04CC-9C48-AEBE-B2BD24E33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959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42208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B4AC7-39C1-6941-BF26-E0932D686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Volumes Increased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2AAD92-1EB9-C445-9AE9-A10DD850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3" y="2008415"/>
            <a:ext cx="5218832" cy="38127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4F0A5A-96B4-6D42-85C5-7E15EA8F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101" y="2008415"/>
            <a:ext cx="549847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07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3587A-4384-124C-924C-19E9E6A1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Ratios Changed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8DC97-412F-0C42-B38B-6BD2EB5D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22" y="1304471"/>
            <a:ext cx="5092700" cy="513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4C0D0-0E40-F743-8596-AC860E53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078" y="1418771"/>
            <a:ext cx="50165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69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542C-CE9A-9541-A76D-E8F34927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ISPs (Rapidly) Augmented Capacity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7DE9D-96B8-B747-8F79-E64F4971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8" y="1534886"/>
            <a:ext cx="6122543" cy="4498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B04395-E51D-344A-AAE0-134A14BD3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065" y="1677921"/>
            <a:ext cx="5681307" cy="42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93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E4DA-1A62-234F-9CB7-D9B231A2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24CF-9D55-8C41-8579-65FE56626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models for provisioning Internet capacity, diagnosing performance, etc. were disrupted by Covid (changes in patterns were “out of sample”).</a:t>
            </a:r>
          </a:p>
          <a:p>
            <a:endParaRPr lang="en-US" dirty="0"/>
          </a:p>
          <a:p>
            <a:r>
              <a:rPr lang="en-US" dirty="0"/>
              <a:t>Models must thus be able to adapt as conditions change, dealing with a phenomenon we sometimes refer to as “</a:t>
            </a:r>
            <a:r>
              <a:rPr lang="en-US"/>
              <a:t>model drift”.</a:t>
            </a:r>
          </a:p>
        </p:txBody>
      </p:sp>
    </p:spTree>
    <p:extLst>
      <p:ext uri="{BB962C8B-B14F-4D97-AF65-F5344CB8AC3E}">
        <p14:creationId xmlns:p14="http://schemas.microsoft.com/office/powerpoint/2010/main" val="176470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7661-D333-2140-8231-99E84861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41" y="1957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Goal:</a:t>
            </a:r>
            <a:b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 Video Quality Based on Changing Conditions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29524-8CB7-F943-B9C7-0B8864C4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A5082-550A-E14D-853B-1E0EC78E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1521268"/>
            <a:ext cx="10798628" cy="52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33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6B2F-4E69-3F42-9669-BCE8C48E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Pensieve</a:t>
            </a:r>
            <a:r>
              <a:rPr lang="en-US" dirty="0"/>
              <a:t>: Video bit-rate adaptation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39F58D9-86BF-E442-BF03-A98EC032D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4893"/>
            <a:ext cx="10515600" cy="37482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CB67E7-67F1-4D4E-9A00-E284FE12C7EA}"/>
              </a:ext>
            </a:extLst>
          </p:cNvPr>
          <p:cNvSpPr txBox="1"/>
          <p:nvPr/>
        </p:nvSpPr>
        <p:spPr>
          <a:xfrm>
            <a:off x="751115" y="5784988"/>
            <a:ext cx="10321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[Neural adaptive video streaming with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Pensieve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Hongzi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Mao et al, SIGCOMM’17]</a:t>
            </a:r>
          </a:p>
        </p:txBody>
      </p:sp>
    </p:spTree>
    <p:extLst>
      <p:ext uri="{BB962C8B-B14F-4D97-AF65-F5344CB8AC3E}">
        <p14:creationId xmlns:p14="http://schemas.microsoft.com/office/powerpoint/2010/main" val="25416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E266C-E378-0F46-A75B-645E2CB9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#1: Video Bit-rate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27E0-7554-9B4F-A9AB-944E2291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46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Past segment throughput</a:t>
            </a:r>
          </a:p>
          <a:p>
            <a:pPr lvl="1"/>
            <a:r>
              <a:rPr lang="en-US" dirty="0"/>
              <a:t>Past segment download time</a:t>
            </a:r>
          </a:p>
          <a:p>
            <a:pPr lvl="1"/>
            <a:r>
              <a:rPr lang="en-US" dirty="0"/>
              <a:t>Next segment sizes (at varying bitrates)</a:t>
            </a:r>
          </a:p>
          <a:p>
            <a:pPr lvl="1"/>
            <a:r>
              <a:rPr lang="en-US" dirty="0"/>
              <a:t>Current buffer size</a:t>
            </a:r>
          </a:p>
          <a:p>
            <a:pPr lvl="1"/>
            <a:r>
              <a:rPr lang="en-US" dirty="0"/>
              <a:t>Number of segments left</a:t>
            </a:r>
          </a:p>
          <a:p>
            <a:pPr lvl="1"/>
            <a:r>
              <a:rPr lang="en-US" dirty="0"/>
              <a:t>Last segment bitrate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Target:</a:t>
            </a:r>
            <a:r>
              <a:rPr lang="en-US" dirty="0"/>
              <a:t> map state to requested bit-rate</a:t>
            </a:r>
          </a:p>
        </p:txBody>
      </p:sp>
    </p:spTree>
    <p:extLst>
      <p:ext uri="{BB962C8B-B14F-4D97-AF65-F5344CB8AC3E}">
        <p14:creationId xmlns:p14="http://schemas.microsoft.com/office/powerpoint/2010/main" val="4019685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0287-5464-584A-B6F0-DC3685B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#2: Congestion Control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389A5-05CB-3E43-97D8-D9E777AEB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59886" cy="48255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Features</a:t>
            </a:r>
            <a:r>
              <a:rPr lang="en-US" b="1" dirty="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en-US" dirty="0"/>
              <a:t>Interarrival time between ACKs  (EWMA)</a:t>
            </a:r>
          </a:p>
          <a:p>
            <a:pPr lvl="1"/>
            <a:r>
              <a:rPr lang="en-US" dirty="0"/>
              <a:t>Time between TCP sender timestamps (EWMA)</a:t>
            </a:r>
          </a:p>
          <a:p>
            <a:pPr lvl="1"/>
            <a:r>
              <a:rPr lang="en-US" dirty="0"/>
              <a:t>Ratio between most recent RTT and minimum RTT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Target:</a:t>
            </a:r>
          </a:p>
          <a:p>
            <a:pPr lvl="1"/>
            <a:r>
              <a:rPr lang="en-US" dirty="0"/>
              <a:t>A multiple to the current congestion window</a:t>
            </a:r>
          </a:p>
          <a:p>
            <a:pPr lvl="1"/>
            <a:r>
              <a:rPr lang="en-US" dirty="0"/>
              <a:t>Increment or decrement to the congestion window</a:t>
            </a:r>
          </a:p>
          <a:p>
            <a:pPr lvl="1"/>
            <a:r>
              <a:rPr lang="en-US" dirty="0"/>
              <a:t>A lower bound on time between successive packet transmissions</a:t>
            </a:r>
          </a:p>
        </p:txBody>
      </p:sp>
    </p:spTree>
    <p:extLst>
      <p:ext uri="{BB962C8B-B14F-4D97-AF65-F5344CB8AC3E}">
        <p14:creationId xmlns:p14="http://schemas.microsoft.com/office/powerpoint/2010/main" val="191955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557C-DE80-4542-B303-F2D96265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Remy: Congestion Control</a:t>
            </a:r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D9C2009D-4399-3041-9119-AFBAE6E13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367" y="1677475"/>
            <a:ext cx="5662168" cy="4351338"/>
          </a:xfr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D6ED7B7-155C-7C43-9903-A8810CD5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3244"/>
            <a:ext cx="5468257" cy="15647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248B94-435F-2945-92F8-523E43F25B2F}"/>
              </a:ext>
            </a:extLst>
          </p:cNvPr>
          <p:cNvSpPr txBox="1"/>
          <p:nvPr/>
        </p:nvSpPr>
        <p:spPr>
          <a:xfrm>
            <a:off x="6096000" y="4147457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[Computer-generated congestion control,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Winstein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and Balakrishnan, SIGCOMM’13]</a:t>
            </a:r>
          </a:p>
        </p:txBody>
      </p:sp>
    </p:spTree>
    <p:extLst>
      <p:ext uri="{BB962C8B-B14F-4D97-AF65-F5344CB8AC3E}">
        <p14:creationId xmlns:p14="http://schemas.microsoft.com/office/powerpoint/2010/main" val="130946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522A-DEB3-8741-A43F-1C8348B9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43" y="1771914"/>
            <a:ext cx="7919249" cy="1440842"/>
          </a:xfrm>
        </p:spPr>
        <p:txBody>
          <a:bodyPr/>
          <a:lstStyle/>
          <a:p>
            <a:pPr algn="ctr"/>
            <a:r>
              <a:rPr lang="en-US" dirty="0"/>
              <a:t>Long(er)-Term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64916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CD6C32-FBEE-1343-A717-5AEE3535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WISE: “What If” Scenario Evaluator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3D3F80-70D3-744A-8149-241E753C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What-if Scenario Evaluator for CDNs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Predicts distribution of response time for hypothetical network deployment and configuration questions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Uses causal structure among system variables and machine learning to answer the what-if questions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8D940B-E8FF-2D42-9AC4-852A9CE4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488125B-4455-0B48-A480-1055F0DD8B9A}" type="slidenum">
              <a:rPr lang="en-US" altLang="en-US" sz="1400"/>
              <a:pPr eaLnBrk="1" hangingPunct="1"/>
              <a:t>9</a:t>
            </a:fld>
            <a:endParaRPr lang="en-US" altLang="en-US" sz="1400"/>
          </a:p>
        </p:txBody>
      </p:sp>
      <p:sp>
        <p:nvSpPr>
          <p:cNvPr id="6" name="Text Box 55">
            <a:extLst>
              <a:ext uri="{FF2B5EF4-FFF2-40B4-BE49-F238E27FC236}">
                <a16:creationId xmlns:a16="http://schemas.microsoft.com/office/drawing/2014/main" id="{50012A02-C26C-8145-A522-23A8CCDA7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8200" y="6237288"/>
            <a:ext cx="8091488" cy="461962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200" dirty="0">
                <a:solidFill>
                  <a:schemeClr val="dk1"/>
                </a:solidFill>
              </a:rPr>
              <a:t>Tariq, </a:t>
            </a:r>
            <a:r>
              <a:rPr lang="en-US" sz="1200" dirty="0" err="1">
                <a:solidFill>
                  <a:schemeClr val="dk1"/>
                </a:solidFill>
              </a:rPr>
              <a:t>Mukarram</a:t>
            </a:r>
            <a:r>
              <a:rPr lang="en-US" sz="1200" dirty="0">
                <a:solidFill>
                  <a:schemeClr val="dk1"/>
                </a:solidFill>
              </a:rPr>
              <a:t> and </a:t>
            </a:r>
            <a:r>
              <a:rPr lang="en-US" sz="1200" dirty="0" err="1">
                <a:solidFill>
                  <a:schemeClr val="dk1"/>
                </a:solidFill>
              </a:rPr>
              <a:t>Zeitoun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en-US" sz="1200" dirty="0" err="1">
                <a:solidFill>
                  <a:schemeClr val="dk1"/>
                </a:solidFill>
              </a:rPr>
              <a:t>Amgad</a:t>
            </a:r>
            <a:r>
              <a:rPr lang="en-US" sz="1200" dirty="0">
                <a:solidFill>
                  <a:schemeClr val="dk1"/>
                </a:solidFill>
              </a:rPr>
              <a:t> and </a:t>
            </a:r>
            <a:r>
              <a:rPr lang="en-US" sz="1200" dirty="0" err="1">
                <a:solidFill>
                  <a:schemeClr val="dk1"/>
                </a:solidFill>
              </a:rPr>
              <a:t>Valancius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en-US" sz="1200" dirty="0" err="1">
                <a:solidFill>
                  <a:schemeClr val="dk1"/>
                </a:solidFill>
              </a:rPr>
              <a:t>Vytautas</a:t>
            </a:r>
            <a:r>
              <a:rPr lang="en-US" sz="1200" dirty="0">
                <a:solidFill>
                  <a:schemeClr val="dk1"/>
                </a:solidFill>
              </a:rPr>
              <a:t> and Feamster, Nick and </a:t>
            </a:r>
            <a:r>
              <a:rPr lang="en-US" sz="1200" dirty="0" err="1">
                <a:solidFill>
                  <a:schemeClr val="dk1"/>
                </a:solidFill>
              </a:rPr>
              <a:t>Ammar</a:t>
            </a:r>
            <a:r>
              <a:rPr lang="en-US" sz="1200" dirty="0">
                <a:solidFill>
                  <a:schemeClr val="dk1"/>
                </a:solidFill>
              </a:rPr>
              <a:t>, </a:t>
            </a:r>
            <a:r>
              <a:rPr lang="en-US" sz="1200" dirty="0" err="1">
                <a:solidFill>
                  <a:schemeClr val="dk1"/>
                </a:solidFill>
              </a:rPr>
              <a:t>Mostafa</a:t>
            </a:r>
            <a:r>
              <a:rPr lang="en-US" sz="1200" dirty="0">
                <a:solidFill>
                  <a:schemeClr val="dk1"/>
                </a:solidFill>
              </a:rPr>
              <a:t>. Answering what-if deployment and configuration questions with WISE. </a:t>
            </a:r>
            <a:r>
              <a:rPr lang="en-US" sz="1200" i="1" dirty="0">
                <a:solidFill>
                  <a:schemeClr val="dk1"/>
                </a:solidFill>
              </a:rPr>
              <a:t>ACM SIGCOMM</a:t>
            </a:r>
            <a:r>
              <a:rPr lang="en-US" sz="1200" dirty="0">
                <a:solidFill>
                  <a:schemeClr val="dk1"/>
                </a:solidFill>
              </a:rPr>
              <a:t>. August 2008.</a:t>
            </a:r>
            <a:endParaRPr lang="en-US" sz="1200" i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498</Words>
  <Application>Microsoft Macintosh PowerPoint</Application>
  <PresentationFormat>Widescreen</PresentationFormat>
  <Paragraphs>80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Gill Sans</vt:lpstr>
      <vt:lpstr>Helvetica</vt:lpstr>
      <vt:lpstr>Open Sans</vt:lpstr>
      <vt:lpstr>Times New Roman</vt:lpstr>
      <vt:lpstr>Office Theme</vt:lpstr>
      <vt:lpstr>Machine Learning for Computer Systems</vt:lpstr>
      <vt:lpstr>Resource Allocation</vt:lpstr>
      <vt:lpstr>Goal: Adapt Video Quality Based on Changing Conditions </vt:lpstr>
      <vt:lpstr>Pensieve: Video bit-rate adaptation</vt:lpstr>
      <vt:lpstr>Example #1: Video Bit-rate Adaptation</vt:lpstr>
      <vt:lpstr>Example #2: Congestion Control </vt:lpstr>
      <vt:lpstr>Remy: Congestion Control</vt:lpstr>
      <vt:lpstr>Long(er)-Term Resource Allocation</vt:lpstr>
      <vt:lpstr>WISE: “What If” Scenario Evaluator</vt:lpstr>
      <vt:lpstr>Predicting Behavior: Observations</vt:lpstr>
      <vt:lpstr>WISE: “What If” Scenario Evaluator</vt:lpstr>
      <vt:lpstr>Scenario Specification</vt:lpstr>
      <vt:lpstr>Learning Causal Structure</vt:lpstr>
      <vt:lpstr>Guiding Transformation</vt:lpstr>
      <vt:lpstr>Google Web Service</vt:lpstr>
      <vt:lpstr>Propagating Changes</vt:lpstr>
      <vt:lpstr>Example: “Draining” a Data Center</vt:lpstr>
      <vt:lpstr>High Prediction Accuracy</vt:lpstr>
      <vt:lpstr>Case Study: The Internet Under Covid</vt:lpstr>
      <vt:lpstr>Traffic Volumes Increased</vt:lpstr>
      <vt:lpstr>Traffic Ratios Changed</vt:lpstr>
      <vt:lpstr>ISPs (Rapidly) Augmented Capacity</vt:lpstr>
      <vt:lpstr>To be continued…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Computer Systems</dc:title>
  <dc:creator>Nick Feamster</dc:creator>
  <cp:lastModifiedBy>Nick Feamster</cp:lastModifiedBy>
  <cp:revision>20</cp:revision>
  <dcterms:created xsi:type="dcterms:W3CDTF">2022-10-04T14:41:56Z</dcterms:created>
  <dcterms:modified xsi:type="dcterms:W3CDTF">2024-12-21T01:41:18Z</dcterms:modified>
</cp:coreProperties>
</file>